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Lst>
  <p:notesMasterIdLst>
    <p:notesMasterId r:id="rId25"/>
  </p:notesMasterIdLst>
  <p:handoutMasterIdLst>
    <p:handoutMasterId r:id="rId26"/>
  </p:handoutMasterIdLst>
  <p:sldIdLst>
    <p:sldId id="257" r:id="rId3"/>
    <p:sldId id="368" r:id="rId4"/>
    <p:sldId id="380" r:id="rId5"/>
    <p:sldId id="296" r:id="rId6"/>
    <p:sldId id="374" r:id="rId7"/>
    <p:sldId id="375" r:id="rId8"/>
    <p:sldId id="381" r:id="rId9"/>
    <p:sldId id="376" r:id="rId10"/>
    <p:sldId id="377" r:id="rId11"/>
    <p:sldId id="378" r:id="rId12"/>
    <p:sldId id="379" r:id="rId13"/>
    <p:sldId id="382" r:id="rId14"/>
    <p:sldId id="383" r:id="rId15"/>
    <p:sldId id="384" r:id="rId16"/>
    <p:sldId id="385" r:id="rId17"/>
    <p:sldId id="386" r:id="rId18"/>
    <p:sldId id="387" r:id="rId19"/>
    <p:sldId id="388" r:id="rId20"/>
    <p:sldId id="389" r:id="rId21"/>
    <p:sldId id="390" r:id="rId22"/>
    <p:sldId id="373" r:id="rId23"/>
    <p:sldId id="391" r:id="rId24"/>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0023"/>
    <a:srgbClr val="FF4B4B"/>
    <a:srgbClr val="777777"/>
    <a:srgbClr val="161D32"/>
    <a:srgbClr val="000000"/>
    <a:srgbClr val="FFFFFF"/>
    <a:srgbClr val="2E59B0"/>
    <a:srgbClr val="0066FF"/>
    <a:srgbClr val="2B395F"/>
    <a:srgbClr val="FFFF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23" autoAdjust="0"/>
    <p:restoredTop sz="82000" autoAdjust="0"/>
  </p:normalViewPr>
  <p:slideViewPr>
    <p:cSldViewPr>
      <p:cViewPr>
        <p:scale>
          <a:sx n="81" d="100"/>
          <a:sy n="81" d="100"/>
        </p:scale>
        <p:origin x="-1158" y="-54"/>
      </p:cViewPr>
      <p:guideLst>
        <p:guide orient="horz" pos="144"/>
        <p:guide orient="horz" pos="895"/>
        <p:guide orient="horz" pos="1484"/>
        <p:guide orient="horz" pos="1200"/>
        <p:guide orient="horz" pos="2736"/>
        <p:guide orient="horz" pos="4176"/>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6" d="100"/>
          <a:sy n="86" d="100"/>
        </p:scale>
        <p:origin x="-312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pitchFamily="34" charset="0"/>
              </a:rPr>
              <a:t>Server ID</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pitchFamily="34" charset="0"/>
              </a:rPr>
              <a:pPr/>
              <a:t>12/16/2011</a:t>
            </a:fld>
            <a:endParaRPr lang="en-US">
              <a:latin typeface="Segoe"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a:t>
            </a:fld>
            <a:endParaRPr lang="en-US">
              <a:latin typeface="Segoe" pitchFamily="34" charset="0"/>
            </a:endParaRPr>
          </a:p>
        </p:txBody>
      </p:sp>
    </p:spTree>
    <p:extLst>
      <p:ext uri="{BB962C8B-B14F-4D97-AF65-F5344CB8AC3E}">
        <p14:creationId xmlns:p14="http://schemas.microsoft.com/office/powerpoint/2010/main" val="1843053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8"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pitchFamily="34" charset="0"/>
              </a:rPr>
              <a:t>Server ID</a:t>
            </a:r>
          </a:p>
        </p:txBody>
      </p:sp>
      <p:sp>
        <p:nvSpPr>
          <p:cNvPr id="9"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pitchFamily="34" charset="0"/>
              </a:rPr>
              <a:pPr/>
              <a:t>12/16/2011</a:t>
            </a:fld>
            <a:endParaRPr lang="en-US">
              <a:latin typeface="Segoe" pitchFamily="34" charset="0"/>
            </a:endParaRPr>
          </a:p>
        </p:txBody>
      </p:sp>
      <p:sp>
        <p:nvSpPr>
          <p:cNvPr id="10"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11" name="Slide Number Placeholder 4"/>
          <p:cNvSpPr>
            <a:spLocks noGrp="1"/>
          </p:cNvSpPr>
          <p:nvPr>
            <p:ph type="sldNum" sz="quarter" idx="5"/>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a:t>
            </a:fld>
            <a:endParaRPr lang="en-US">
              <a:latin typeface="Segoe" pitchFamily="34" charset="0"/>
            </a:endParaRPr>
          </a:p>
        </p:txBody>
      </p:sp>
    </p:spTree>
    <p:extLst>
      <p:ext uri="{BB962C8B-B14F-4D97-AF65-F5344CB8AC3E}">
        <p14:creationId xmlns:p14="http://schemas.microsoft.com/office/powerpoint/2010/main" val="2438863793"/>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3" descr="W:\TRANSFER\MBupload\SERVER-new\Logo\SQL\SQL08\SQL08_h_rgb_r.png"/>
          <p:cNvPicPr>
            <a:picLocks noChangeAspect="1" noChangeArrowheads="1"/>
          </p:cNvPicPr>
          <p:nvPr userDrawn="1"/>
        </p:nvPicPr>
        <p:blipFill>
          <a:blip r:embed="rId3"/>
          <a:srcRect/>
          <a:stretch>
            <a:fillRect/>
          </a:stretch>
        </p:blipFill>
        <p:spPr bwMode="auto">
          <a:xfrm>
            <a:off x="708892" y="914208"/>
            <a:ext cx="2540000" cy="524356"/>
          </a:xfrm>
          <a:prstGeom prst="rect">
            <a:avLst/>
          </a:prstGeom>
          <a:noFill/>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5400" baseline="0">
                <a:ln w="3175">
                  <a:noFill/>
                </a:ln>
                <a:solidFill>
                  <a:srgbClr val="D70023"/>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descr="Title_bar_dark_RED_3.png"/>
          <p:cNvPicPr>
            <a:picLocks noChangeAspect="1"/>
          </p:cNvPicPr>
          <p:nvPr userDrawn="1"/>
        </p:nvPicPr>
        <p:blipFill>
          <a:blip r:embed="rId4"/>
          <a:stretch>
            <a:fillRect/>
          </a:stretch>
        </p:blipFill>
        <p:spPr>
          <a:xfrm>
            <a:off x="730250" y="4117087"/>
            <a:ext cx="8439150" cy="12382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3" descr="W:\TRANSFER\MBupload\SERVER-new\Logo\SQL\SQL08\SQL08_h_rgb_r.png"/>
          <p:cNvPicPr>
            <a:picLocks noChangeAspect="1" noChangeArrowheads="1"/>
          </p:cNvPicPr>
          <p:nvPr userDrawn="1"/>
        </p:nvPicPr>
        <p:blipFill>
          <a:blip r:embed="rId3"/>
          <a:srcRect/>
          <a:stretch>
            <a:fillRect/>
          </a:stretch>
        </p:blipFill>
        <p:spPr bwMode="auto">
          <a:xfrm>
            <a:off x="708892" y="914208"/>
            <a:ext cx="2540000" cy="524356"/>
          </a:xfrm>
          <a:prstGeom prst="rect">
            <a:avLst/>
          </a:prstGeom>
          <a:noFill/>
        </p:spPr>
      </p:pic>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rgbClr val="D70023"/>
                </a:solidFill>
                <a:effectLst>
                  <a:outerShdw blurRad="38100" dist="38100" dir="2700000" algn="tl">
                    <a:srgbClr val="000000">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3272135"/>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cxnSp>
        <p:nvCxnSpPr>
          <p:cNvPr id="7" name="Straight Connector 6"/>
          <p:cNvCxnSpPr/>
          <p:nvPr userDrawn="1"/>
        </p:nvCxnSpPr>
        <p:spPr>
          <a:xfrm>
            <a:off x="0" y="3124200"/>
            <a:ext cx="457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356350"/>
            <a:ext cx="2133600" cy="365125"/>
          </a:xfrm>
          <a:prstGeom prst="rect">
            <a:avLst/>
          </a:prstGeom>
        </p:spPr>
        <p:txBody>
          <a:bodyPr/>
          <a:lstStyle/>
          <a:p>
            <a:r>
              <a:rPr lang="en-US" dirty="0" smtClean="0"/>
              <a:t>Mar-2008</a:t>
            </a:r>
            <a:endParaRPr lang="en-US" dirty="0"/>
          </a:p>
        </p:txBody>
      </p:sp>
      <p:sp>
        <p:nvSpPr>
          <p:cNvPr id="7" name="Slide Number Placeholder 6"/>
          <p:cNvSpPr>
            <a:spLocks noGrp="1"/>
          </p:cNvSpPr>
          <p:nvPr>
            <p:ph type="sldNum" sz="quarter" idx="11"/>
          </p:nvPr>
        </p:nvSpPr>
        <p:spPr>
          <a:xfrm>
            <a:off x="6553200" y="6356350"/>
            <a:ext cx="2133600" cy="365125"/>
          </a:xfrm>
          <a:prstGeom prst="rect">
            <a:avLst/>
          </a:prstGeom>
        </p:spPr>
        <p:txBody>
          <a:bodyPr/>
          <a:lstStyle/>
          <a:p>
            <a:fld id="{EFD5A5E3-ED6D-4393-B150-D14B9F28E9C3}" type="slidenum">
              <a:rPr lang="en-US" smtClean="0"/>
              <a:pPr/>
              <a:t>‹#›</a:t>
            </a:fld>
            <a:endParaRPr lang="en-US"/>
          </a:p>
        </p:txBody>
      </p:sp>
      <p:sp>
        <p:nvSpPr>
          <p:cNvPr id="8" name="Footer Placeholder 7"/>
          <p:cNvSpPr>
            <a:spLocks noGrp="1"/>
          </p:cNvSpPr>
          <p:nvPr>
            <p:ph type="ftr" sz="quarter" idx="12"/>
          </p:nvPr>
        </p:nvSpPr>
        <p:spPr>
          <a:xfrm>
            <a:off x="3124200" y="6356350"/>
            <a:ext cx="2895600" cy="365125"/>
          </a:xfrm>
          <a:prstGeom prst="rect">
            <a:avLst/>
          </a:prstGeom>
        </p:spPr>
        <p:txBody>
          <a:bodyPr/>
          <a:lstStyle/>
          <a:p>
            <a:r>
              <a:rPr lang="en-US" smtClean="0"/>
              <a:t>Microsoft Developer &amp; Platform Evangelism</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514" y="649805"/>
            <a:ext cx="7043208" cy="1523494"/>
          </a:xfrm>
        </p:spPr>
        <p:txBody>
          <a:bodyPr anchor="ctr" anchorCtr="0">
            <a:noAutofit/>
          </a:bodyPr>
          <a:lstStyle>
            <a:lvl1pPr>
              <a:lnSpc>
                <a:spcPct val="90000"/>
              </a:lnSpc>
              <a:defRPr sz="5400">
                <a:solidFill>
                  <a:srgbClr val="D70023"/>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8" y="2729806"/>
            <a:ext cx="8040951" cy="1384994"/>
          </a:xfrm>
        </p:spPr>
        <p:txBody>
          <a:bodyPr anchor="b"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rgbClr val="D70023"/>
                </a:soli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15" name="Picture 14" descr="Title_bar_dark_RED_3.png"/>
          <p:cNvPicPr>
            <a:picLocks noChangeAspect="1"/>
          </p:cNvPicPr>
          <p:nvPr userDrawn="1"/>
        </p:nvPicPr>
        <p:blipFill>
          <a:blip r:embed="rId3"/>
          <a:stretch>
            <a:fillRect/>
          </a:stretch>
        </p:blipFill>
        <p:spPr>
          <a:xfrm>
            <a:off x="730250" y="4117087"/>
            <a:ext cx="8439150" cy="123825"/>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03680"/>
          </a:xfrm>
        </p:spPr>
        <p:txBody>
          <a:bodyPr/>
          <a:lstStyle>
            <a:lvl1pPr>
              <a:lnSpc>
                <a:spcPct val="90000"/>
              </a:lnSpc>
              <a:buSzPct val="130000"/>
              <a:buFont typeface="Arial" pitchFamily="34" charset="0"/>
              <a:buChar char="•"/>
              <a:defRPr>
                <a:solidFill>
                  <a:schemeClr val="bg1">
                    <a:lumMod val="75000"/>
                  </a:schemeClr>
                </a:solidFill>
              </a:defRPr>
            </a:lvl1pPr>
            <a:lvl2pPr algn="l" defTabSz="914363" rtl="0" eaLnBrk="1" latinLnBrk="0" hangingPunct="1">
              <a:lnSpc>
                <a:spcPct val="90000"/>
              </a:lnSpc>
              <a:spcBef>
                <a:spcPct val="20000"/>
              </a:spcBef>
              <a:buClr>
                <a:srgbClr val="777777"/>
              </a:buClr>
              <a:buSzPct val="100000"/>
              <a:buFont typeface="Segoe" pitchFamily="34" charset="0"/>
              <a:buChar char="−"/>
              <a:defRPr lang="en-US" sz="2800" kern="1200" dirty="0" smtClean="0">
                <a:solidFill>
                  <a:schemeClr val="bg1">
                    <a:lumMod val="75000"/>
                  </a:schemeClr>
                </a:solidFill>
                <a:latin typeface="+mn-lt"/>
                <a:ea typeface="+mn-ea"/>
                <a:cs typeface="+mn-cs"/>
              </a:defRPr>
            </a:lvl2pPr>
            <a:lvl3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bg1">
                    <a:lumMod val="75000"/>
                  </a:schemeClr>
                </a:solidFill>
                <a:latin typeface="+mn-lt"/>
                <a:ea typeface="+mn-ea"/>
                <a:cs typeface="+mn-cs"/>
              </a:defRPr>
            </a:lvl3pPr>
            <a:lvl4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bg1">
                    <a:lumMod val="75000"/>
                  </a:schemeClr>
                </a:solidFill>
                <a:latin typeface="+mn-lt"/>
                <a:ea typeface="+mn-ea"/>
                <a:cs typeface="+mn-cs"/>
              </a:defRPr>
            </a:lvl4pPr>
            <a:lvl5pPr algn="l" defTabSz="914363" rtl="0" eaLnBrk="1" latinLnBrk="0" hangingPunct="1">
              <a:lnSpc>
                <a:spcPct val="90000"/>
              </a:lnSpc>
              <a:spcBef>
                <a:spcPct val="20000"/>
              </a:spcBef>
              <a:buClr>
                <a:srgbClr val="777777"/>
              </a:buClr>
              <a:buSzPct val="100000"/>
              <a:buFont typeface="Segoe" pitchFamily="34" charset="0"/>
              <a:buChar char="−"/>
              <a:defRPr lang="en-US" sz="2400" kern="1200" dirty="0">
                <a:solidFill>
                  <a:schemeClr val="bg1">
                    <a:lumMod val="75000"/>
                  </a:schemeClr>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3" descr="W:\TRANSFER\MBupload\SERVER-new\Logo\SQL\SQL08\SQL08_h_rgb_r.png"/>
          <p:cNvPicPr>
            <a:picLocks noChangeAspect="1" noChangeArrowheads="1"/>
          </p:cNvPicPr>
          <p:nvPr userDrawn="1"/>
        </p:nvPicPr>
        <p:blipFill>
          <a:blip r:embed="rId3"/>
          <a:srcRect/>
          <a:stretch>
            <a:fillRect/>
          </a:stretch>
        </p:blipFill>
        <p:spPr bwMode="auto">
          <a:xfrm>
            <a:off x="708892" y="914208"/>
            <a:ext cx="2540000" cy="524356"/>
          </a:xfrm>
          <a:prstGeom prst="rect">
            <a:avLst/>
          </a:prstGeom>
          <a:noFill/>
        </p:spPr>
      </p:pic>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rgbClr val="D70023"/>
                </a:solidFill>
                <a:effectLst>
                  <a:outerShdw blurRad="38100" dist="38100" dir="2700000" algn="tl">
                    <a:srgbClr val="000000">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5638800"/>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6" name="Picture 2" descr="\\cmcreate\Brandteam\EPRO\WIP-Nate\Server_Brand\Templates\Powerpoint\working photo\photo_RED_Delores.jpg"/>
          <p:cNvPicPr>
            <a:picLocks noChangeAspect="1" noChangeArrowheads="1"/>
          </p:cNvPicPr>
          <p:nvPr userDrawn="1"/>
        </p:nvPicPr>
        <p:blipFill>
          <a:blip r:embed="rId4"/>
          <a:srcRect/>
          <a:stretch>
            <a:fillRect/>
          </a:stretch>
        </p:blipFill>
        <p:spPr bwMode="auto">
          <a:xfrm>
            <a:off x="0" y="3197034"/>
            <a:ext cx="3352800" cy="2302065"/>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dpe-logo.png"/>
          <p:cNvPicPr>
            <a:picLocks noChangeAspect="1"/>
          </p:cNvPicPr>
          <p:nvPr/>
        </p:nvPicPr>
        <p:blipFill>
          <a:blip r:embed="rId16"/>
          <a:stretch>
            <a:fillRect/>
          </a:stretch>
        </p:blipFill>
        <p:spPr>
          <a:xfrm>
            <a:off x="27708" y="6435644"/>
            <a:ext cx="1600200" cy="403884"/>
          </a:xfrm>
          <a:prstGeom prst="rect">
            <a:avLst/>
          </a:prstGeom>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03" r:id="rId11"/>
    <p:sldLayoutId id="2147483704" r:id="rId12"/>
    <p:sldLayoutId id="2147483723"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chemeClr val="bg1"/>
          </a:solidFill>
          <a:effectLst/>
          <a:latin typeface="Segoe" pitchFamily="34" charset="0"/>
          <a:ea typeface="+mn-ea"/>
          <a:cs typeface="Arial" charset="0"/>
        </a:defRPr>
      </a:lvl1pPr>
    </p:titleStyle>
    <p:bodyStyle>
      <a:lvl1pPr marL="457200" indent="-457200" algn="l" defTabSz="914363" rtl="0" eaLnBrk="1" latinLnBrk="0" hangingPunct="1">
        <a:lnSpc>
          <a:spcPct val="90000"/>
        </a:lnSpc>
        <a:spcBef>
          <a:spcPct val="20000"/>
        </a:spcBef>
        <a:buClr>
          <a:srgbClr val="777777"/>
        </a:buClr>
        <a:buSzPct val="130000"/>
        <a:buFont typeface="Arial" pitchFamily="34" charset="0"/>
        <a:buChar char="•"/>
        <a:defRPr sz="3200" kern="1200">
          <a:solidFill>
            <a:schemeClr val="bg1">
              <a:lumMod val="75000"/>
            </a:schemeClr>
          </a:solidFill>
          <a:latin typeface="+mn-lt"/>
          <a:ea typeface="+mn-ea"/>
          <a:cs typeface="+mn-cs"/>
        </a:defRPr>
      </a:lvl1pPr>
      <a:lvl2pPr marL="854075" indent="-396875" algn="l" defTabSz="914363" rtl="0" eaLnBrk="1" latinLnBrk="0" hangingPunct="1">
        <a:lnSpc>
          <a:spcPct val="90000"/>
        </a:lnSpc>
        <a:spcBef>
          <a:spcPct val="20000"/>
        </a:spcBef>
        <a:buClr>
          <a:srgbClr val="777777"/>
        </a:buClr>
        <a:buFont typeface="Segoe" pitchFamily="34" charset="0"/>
        <a:buChar char="−"/>
        <a:defRPr sz="2800" kern="1200">
          <a:solidFill>
            <a:schemeClr val="bg1">
              <a:lumMod val="75000"/>
            </a:schemeClr>
          </a:solidFill>
          <a:latin typeface="+mn-lt"/>
          <a:ea typeface="+mn-ea"/>
          <a:cs typeface="+mn-cs"/>
        </a:defRPr>
      </a:lvl2pPr>
      <a:lvl3pPr marL="1258888" indent="-404813"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3pPr>
      <a:lvl4pPr marL="1604963" indent="-346075"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4pPr>
      <a:lvl5pPr marL="1941513" indent="-336550"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dpe-logo.png"/>
          <p:cNvPicPr>
            <a:picLocks noChangeAspect="1"/>
          </p:cNvPicPr>
          <p:nvPr/>
        </p:nvPicPr>
        <p:blipFill>
          <a:blip r:embed="rId5"/>
          <a:stretch>
            <a:fillRect/>
          </a:stretch>
        </p:blipFill>
        <p:spPr>
          <a:xfrm>
            <a:off x="27708" y="6435644"/>
            <a:ext cx="1600200" cy="403884"/>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solidFill>
            <a:schemeClr val="bg1"/>
          </a:solidFill>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985" y="1715005"/>
            <a:ext cx="5518150" cy="799595"/>
          </a:xfrm>
        </p:spPr>
        <p:txBody>
          <a:bodyPr/>
          <a:lstStyle/>
          <a:p>
            <a:pPr>
              <a:spcBef>
                <a:spcPct val="40000"/>
              </a:spcBef>
            </a:pPr>
            <a:r>
              <a:rPr lang="tr-TR" sz="4800" dirty="0" smtClean="0"/>
              <a:t>Performance Tuning</a:t>
            </a:r>
            <a:endParaRPr sz="4000" i="1" dirty="0">
              <a:solidFill>
                <a:schemeClr val="tx2"/>
              </a:solidFill>
            </a:endParaRPr>
          </a:p>
        </p:txBody>
      </p:sp>
      <p:sp>
        <p:nvSpPr>
          <p:cNvPr id="3" name="Title 1"/>
          <p:cNvSpPr txBox="1">
            <a:spLocks/>
          </p:cNvSpPr>
          <p:nvPr/>
        </p:nvSpPr>
        <p:spPr>
          <a:xfrm>
            <a:off x="152400" y="2623038"/>
            <a:ext cx="7315200" cy="577362"/>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baseline="0">
                <a:ln w="3175">
                  <a:noFill/>
                </a:ln>
                <a:solidFill>
                  <a:srgbClr val="D70023"/>
                </a:solidFill>
                <a:effectLst>
                  <a:outerShdw blurRad="38100" dist="38100" dir="2700000" algn="tl">
                    <a:srgbClr val="000000">
                      <a:alpha val="43137"/>
                    </a:srgbClr>
                  </a:outerShdw>
                </a:effectLst>
                <a:latin typeface="Segoe" pitchFamily="34" charset="0"/>
                <a:ea typeface="+mn-ea"/>
                <a:cs typeface="Arial" charset="0"/>
              </a:defRPr>
            </a:lvl1pPr>
          </a:lstStyle>
          <a:p>
            <a:pPr>
              <a:spcBef>
                <a:spcPct val="40000"/>
              </a:spcBef>
            </a:pPr>
            <a:r>
              <a:rPr lang="da-DK" sz="4000" i="1" dirty="0" smtClean="0"/>
              <a:t>Performans Düzenleme Teknikleri</a:t>
            </a:r>
            <a:endParaRPr lang="da-DK" sz="4000" i="1"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smtClean="0"/>
              <a:t>Statistics - PROFILE</a:t>
            </a:r>
            <a:endParaRPr lang="tr-TR" dirty="0"/>
          </a:p>
        </p:txBody>
      </p:sp>
      <p:sp>
        <p:nvSpPr>
          <p:cNvPr id="4" name="Rectangle 3"/>
          <p:cNvSpPr>
            <a:spLocks noGrp="1" noChangeArrowheads="1"/>
          </p:cNvSpPr>
          <p:nvPr>
            <p:ph type="body" idx="1"/>
          </p:nvPr>
        </p:nvSpPr>
        <p:spPr>
          <a:xfrm>
            <a:off x="304800" y="1103662"/>
            <a:ext cx="7010400" cy="4185761"/>
          </a:xfrm>
          <a:noFill/>
        </p:spPr>
        <p:txBody>
          <a:bodyPr/>
          <a:lstStyle/>
          <a:p>
            <a:r>
              <a:rPr lang="tr-TR" dirty="0" smtClean="0"/>
              <a:t>SET STATISTICS </a:t>
            </a:r>
            <a:r>
              <a:rPr lang="tr-TR" sz="4000" spc="-150" dirty="0">
                <a:ln w="3175">
                  <a:noFill/>
                </a:ln>
                <a:solidFill>
                  <a:srgbClr val="D70023"/>
                </a:solidFill>
                <a:effectLst>
                  <a:outerShdw blurRad="38100" dist="38100" dir="2700000" algn="tl">
                    <a:srgbClr val="000000">
                      <a:alpha val="43137"/>
                    </a:srgbClr>
                  </a:outerShdw>
                </a:effectLst>
                <a:latin typeface="Segoe" pitchFamily="34" charset="0"/>
                <a:cs typeface="Arial" charset="0"/>
              </a:rPr>
              <a:t>PROFILE</a:t>
            </a:r>
            <a:r>
              <a:rPr lang="tr-TR" sz="2000" dirty="0" smtClean="0"/>
              <a:t> </a:t>
            </a:r>
            <a:r>
              <a:rPr lang="tr-TR" dirty="0" smtClean="0"/>
              <a:t>ON</a:t>
            </a:r>
          </a:p>
          <a:p>
            <a:r>
              <a:rPr lang="tr-TR" i="1" dirty="0" smtClean="0"/>
              <a:t>Sorgu cümlesi</a:t>
            </a:r>
          </a:p>
          <a:p>
            <a:r>
              <a:rPr lang="tr-TR" dirty="0" smtClean="0"/>
              <a:t>SET STATISTICS </a:t>
            </a:r>
            <a:r>
              <a:rPr lang="tr-TR" sz="4000" spc="-150" dirty="0">
                <a:ln w="3175">
                  <a:noFill/>
                </a:ln>
                <a:solidFill>
                  <a:srgbClr val="D70023"/>
                </a:solidFill>
                <a:effectLst>
                  <a:outerShdw blurRad="38100" dist="38100" dir="2700000" algn="tl">
                    <a:srgbClr val="000000">
                      <a:alpha val="43137"/>
                    </a:srgbClr>
                  </a:outerShdw>
                </a:effectLst>
                <a:latin typeface="Segoe" pitchFamily="34" charset="0"/>
                <a:cs typeface="Arial" charset="0"/>
              </a:rPr>
              <a:t>PROFILE</a:t>
            </a:r>
            <a:r>
              <a:rPr lang="tr-TR" dirty="0"/>
              <a:t> </a:t>
            </a:r>
            <a:r>
              <a:rPr lang="tr-TR" dirty="0" smtClean="0"/>
              <a:t>OFF</a:t>
            </a:r>
          </a:p>
          <a:p>
            <a:endParaRPr lang="tr-TR" dirty="0"/>
          </a:p>
          <a:p>
            <a:r>
              <a:rPr lang="tr-TR" dirty="0" smtClean="0"/>
              <a:t>Physical Op, LogicalOp, Estimated row gibi veriler elde edilebilir.</a:t>
            </a:r>
          </a:p>
        </p:txBody>
      </p:sp>
    </p:spTree>
    <p:extLst>
      <p:ext uri="{BB962C8B-B14F-4D97-AF65-F5344CB8AC3E}">
        <p14:creationId xmlns:p14="http://schemas.microsoft.com/office/powerpoint/2010/main" val="700902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1066800"/>
            <a:ext cx="5486400" cy="149579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solidFill>
                  <a:schemeClr val="bg1"/>
                </a:solidFill>
                <a:effectLst/>
                <a:latin typeface="Segoe" pitchFamily="34" charset="0"/>
                <a:ea typeface="+mn-ea"/>
                <a:cs typeface="Arial" charset="0"/>
              </a:defRPr>
            </a:lvl1pPr>
          </a:lstStyle>
          <a:p>
            <a:r>
              <a:rPr lang="tr-TR" sz="5400" dirty="0" smtClean="0">
                <a:solidFill>
                  <a:srgbClr val="D70023"/>
                </a:solidFill>
                <a:effectLst>
                  <a:outerShdw blurRad="38100" dist="38100" dir="2700000" algn="tl">
                    <a:srgbClr val="000000">
                      <a:alpha val="43137"/>
                    </a:srgbClr>
                  </a:outerShdw>
                </a:effectLst>
              </a:rPr>
              <a:t>Sorgu Düzenleme Teknikleri</a:t>
            </a:r>
            <a:endParaRPr lang="tr-TR" sz="5400" dirty="0">
              <a:solidFill>
                <a:srgbClr val="D7002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5577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smtClean="0"/>
              <a:t>Deyimlerin Kullanımı</a:t>
            </a:r>
            <a:endParaRPr lang="tr-TR" dirty="0"/>
          </a:p>
        </p:txBody>
      </p:sp>
      <p:sp>
        <p:nvSpPr>
          <p:cNvPr id="4" name="Rectangle 3"/>
          <p:cNvSpPr>
            <a:spLocks noGrp="1" noChangeArrowheads="1"/>
          </p:cNvSpPr>
          <p:nvPr>
            <p:ph type="body" idx="1"/>
          </p:nvPr>
        </p:nvSpPr>
        <p:spPr>
          <a:xfrm>
            <a:off x="304800" y="1103662"/>
            <a:ext cx="7010400" cy="4789003"/>
          </a:xfrm>
          <a:noFill/>
        </p:spPr>
        <p:txBody>
          <a:bodyPr/>
          <a:lstStyle/>
          <a:p>
            <a:r>
              <a:rPr lang="tr-TR" sz="4000" spc="-150" dirty="0" smtClean="0">
                <a:ln w="3175">
                  <a:noFill/>
                </a:ln>
                <a:solidFill>
                  <a:srgbClr val="D70023"/>
                </a:solidFill>
                <a:effectLst>
                  <a:outerShdw blurRad="38100" dist="38100" dir="2700000" algn="tl">
                    <a:srgbClr val="000000">
                      <a:alpha val="43137"/>
                    </a:srgbClr>
                  </a:outerShdw>
                </a:effectLst>
                <a:latin typeface="Segoe" pitchFamily="34" charset="0"/>
                <a:cs typeface="Arial" charset="0"/>
              </a:rPr>
              <a:t>TABLE SCAN – INDEX SCAN</a:t>
            </a:r>
            <a:endParaRPr lang="tr-TR" dirty="0" smtClean="0"/>
          </a:p>
          <a:p>
            <a:r>
              <a:rPr lang="tr-TR" i="1" dirty="0" smtClean="0"/>
              <a:t>Not</a:t>
            </a:r>
          </a:p>
          <a:p>
            <a:r>
              <a:rPr lang="tr-TR" i="1" dirty="0" smtClean="0"/>
              <a:t>&lt;&gt;</a:t>
            </a:r>
          </a:p>
          <a:p>
            <a:r>
              <a:rPr lang="tr-TR" i="1" dirty="0" smtClean="0"/>
              <a:t>NOT IN</a:t>
            </a:r>
          </a:p>
          <a:p>
            <a:r>
              <a:rPr lang="tr-TR" i="1" dirty="0" smtClean="0"/>
              <a:t>NOT LIKE</a:t>
            </a:r>
          </a:p>
          <a:p>
            <a:r>
              <a:rPr lang="tr-TR" i="1" dirty="0" smtClean="0"/>
              <a:t>OR</a:t>
            </a:r>
          </a:p>
          <a:p>
            <a:endParaRPr lang="tr-TR" i="1" dirty="0"/>
          </a:p>
          <a:p>
            <a:r>
              <a:rPr lang="tr-TR" i="1" dirty="0" smtClean="0"/>
              <a:t>Leaf Node’ lar kullanılamaz. Datapage’ e kadar kırılım yaşanır.</a:t>
            </a:r>
          </a:p>
        </p:txBody>
      </p:sp>
    </p:spTree>
    <p:extLst>
      <p:ext uri="{BB962C8B-B14F-4D97-AF65-F5344CB8AC3E}">
        <p14:creationId xmlns:p14="http://schemas.microsoft.com/office/powerpoint/2010/main" val="3320657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smtClean="0"/>
              <a:t>Fonksiyonların Kullanımı</a:t>
            </a:r>
            <a:endParaRPr lang="tr-TR" dirty="0"/>
          </a:p>
        </p:txBody>
      </p:sp>
      <p:sp>
        <p:nvSpPr>
          <p:cNvPr id="4" name="Rectangle 3"/>
          <p:cNvSpPr>
            <a:spLocks noGrp="1" noChangeArrowheads="1"/>
          </p:cNvSpPr>
          <p:nvPr>
            <p:ph type="body" idx="1"/>
          </p:nvPr>
        </p:nvSpPr>
        <p:spPr>
          <a:xfrm>
            <a:off x="304800" y="1103662"/>
            <a:ext cx="8229600" cy="3877985"/>
          </a:xfrm>
          <a:noFill/>
        </p:spPr>
        <p:txBody>
          <a:bodyPr/>
          <a:lstStyle/>
          <a:p>
            <a:r>
              <a:rPr lang="tr-TR" sz="4000" spc="-150" dirty="0" smtClean="0">
                <a:ln w="3175">
                  <a:noFill/>
                </a:ln>
                <a:solidFill>
                  <a:srgbClr val="D70023"/>
                </a:solidFill>
                <a:effectLst>
                  <a:outerShdw blurRad="38100" dist="38100" dir="2700000" algn="tl">
                    <a:srgbClr val="000000">
                      <a:alpha val="43137"/>
                    </a:srgbClr>
                  </a:outerShdw>
                </a:effectLst>
                <a:latin typeface="Segoe" pitchFamily="34" charset="0"/>
                <a:cs typeface="Arial" charset="0"/>
              </a:rPr>
              <a:t>Where </a:t>
            </a:r>
            <a:r>
              <a:rPr lang="tr-TR" sz="4000" spc="-150" dirty="0" smtClean="0">
                <a:ln w="3175">
                  <a:noFill/>
                </a:ln>
                <a:solidFill>
                  <a:srgbClr val="D70023"/>
                </a:solidFill>
                <a:effectLst>
                  <a:outerShdw blurRad="38100" dist="38100" dir="2700000" algn="tl">
                    <a:srgbClr val="000000">
                      <a:alpha val="43137"/>
                    </a:srgbClr>
                  </a:outerShdw>
                </a:effectLst>
                <a:latin typeface="Segoe" pitchFamily="34" charset="0"/>
                <a:cs typeface="Arial" charset="0"/>
                <a:sym typeface="Wingdings" pitchFamily="2" charset="2"/>
              </a:rPr>
              <a:t> User Defined Function</a:t>
            </a:r>
            <a:endParaRPr lang="tr-TR" dirty="0" smtClean="0"/>
          </a:p>
          <a:p>
            <a:r>
              <a:rPr lang="tr-TR" i="1" dirty="0" smtClean="0"/>
              <a:t>Where kriteri içerisinde fonksiyon kullanılmamalıdır.</a:t>
            </a:r>
          </a:p>
          <a:p>
            <a:r>
              <a:rPr lang="tr-TR" i="1" dirty="0" smtClean="0"/>
              <a:t>Sütun fonksiyonden geçirilir. Oluşan sonuç, where kriterinde kullanılabilir.</a:t>
            </a:r>
          </a:p>
          <a:p>
            <a:endParaRPr lang="tr-TR" i="1" dirty="0"/>
          </a:p>
          <a:p>
            <a:r>
              <a:rPr lang="tr-TR" sz="2400" i="1" strike="sngStrike" dirty="0" smtClean="0"/>
              <a:t>WHERE CONVERT(NVARCHAR,SUTUNADI) = ‘Test’</a:t>
            </a:r>
          </a:p>
          <a:p>
            <a:endParaRPr lang="tr-TR" sz="2400" i="1" dirty="0" smtClean="0"/>
          </a:p>
        </p:txBody>
      </p:sp>
    </p:spTree>
    <p:extLst>
      <p:ext uri="{BB962C8B-B14F-4D97-AF65-F5344CB8AC3E}">
        <p14:creationId xmlns:p14="http://schemas.microsoft.com/office/powerpoint/2010/main" val="3343277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smtClean="0"/>
              <a:t>Değişken Kullanımı</a:t>
            </a:r>
            <a:endParaRPr lang="tr-TR" dirty="0"/>
          </a:p>
        </p:txBody>
      </p:sp>
      <p:sp>
        <p:nvSpPr>
          <p:cNvPr id="4" name="Rectangle 3"/>
          <p:cNvSpPr>
            <a:spLocks noGrp="1" noChangeArrowheads="1"/>
          </p:cNvSpPr>
          <p:nvPr>
            <p:ph type="body" idx="1"/>
          </p:nvPr>
        </p:nvSpPr>
        <p:spPr>
          <a:xfrm>
            <a:off x="304800" y="1103662"/>
            <a:ext cx="8229600" cy="1809726"/>
          </a:xfrm>
          <a:noFill/>
        </p:spPr>
        <p:txBody>
          <a:bodyPr/>
          <a:lstStyle/>
          <a:p>
            <a:r>
              <a:rPr lang="tr-TR" sz="2400" i="1" dirty="0" smtClean="0"/>
              <a:t>Stored Procedure ve Function’larda parametrik ifadelere verdiğimiz değişken boyutu ile veritabanındaki sütun boyutu eşit olmalıdır.</a:t>
            </a:r>
          </a:p>
          <a:p>
            <a:endParaRPr lang="tr-TR" sz="2400" i="1" dirty="0"/>
          </a:p>
          <a:p>
            <a:r>
              <a:rPr lang="tr-TR" sz="2400" i="1" dirty="0" smtClean="0"/>
              <a:t>Gereksiz uzunlukta alan ayrılmamalıdır.</a:t>
            </a:r>
          </a:p>
        </p:txBody>
      </p:sp>
    </p:spTree>
    <p:extLst>
      <p:ext uri="{BB962C8B-B14F-4D97-AF65-F5344CB8AC3E}">
        <p14:creationId xmlns:p14="http://schemas.microsoft.com/office/powerpoint/2010/main" val="1976216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1066800"/>
            <a:ext cx="5486400"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solidFill>
                  <a:schemeClr val="bg1"/>
                </a:solidFill>
                <a:effectLst/>
                <a:latin typeface="Segoe" pitchFamily="34" charset="0"/>
                <a:ea typeface="+mn-ea"/>
                <a:cs typeface="Arial" charset="0"/>
              </a:defRPr>
            </a:lvl1pPr>
          </a:lstStyle>
          <a:p>
            <a:r>
              <a:rPr lang="tr-TR" sz="5400" dirty="0" smtClean="0">
                <a:solidFill>
                  <a:srgbClr val="D70023"/>
                </a:solidFill>
                <a:effectLst>
                  <a:outerShdw blurRad="38100" dist="38100" dir="2700000" algn="tl">
                    <a:srgbClr val="000000">
                      <a:alpha val="43137"/>
                    </a:srgbClr>
                  </a:outerShdw>
                </a:effectLst>
              </a:rPr>
              <a:t>Araçlar</a:t>
            </a:r>
            <a:endParaRPr lang="tr-TR" sz="5400" dirty="0">
              <a:solidFill>
                <a:srgbClr val="D7002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9229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smtClean="0"/>
              <a:t>Execution Plan</a:t>
            </a:r>
            <a:endParaRPr lang="tr-TR" dirty="0"/>
          </a:p>
        </p:txBody>
      </p:sp>
      <p:sp>
        <p:nvSpPr>
          <p:cNvPr id="4" name="Rectangle 3"/>
          <p:cNvSpPr>
            <a:spLocks noGrp="1" noChangeArrowheads="1"/>
          </p:cNvSpPr>
          <p:nvPr>
            <p:ph type="body" idx="1"/>
          </p:nvPr>
        </p:nvSpPr>
        <p:spPr>
          <a:xfrm>
            <a:off x="422031" y="2819400"/>
            <a:ext cx="8229600" cy="1477328"/>
          </a:xfrm>
          <a:noFill/>
        </p:spPr>
        <p:txBody>
          <a:bodyPr/>
          <a:lstStyle/>
          <a:p>
            <a:r>
              <a:rPr lang="tr-TR" sz="2400" i="1" dirty="0" smtClean="0"/>
              <a:t>CTRL + L kısayol tuşu ile plan alınabilir.</a:t>
            </a:r>
          </a:p>
          <a:p>
            <a:endParaRPr lang="tr-TR" sz="2400" i="1" dirty="0"/>
          </a:p>
          <a:p>
            <a:r>
              <a:rPr lang="tr-TR" sz="2400" i="1" dirty="0" smtClean="0"/>
              <a:t>Temel olarak sorgu hiyerarşisindeki kaynak kullanım miktarlarını verir.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371600"/>
            <a:ext cx="501967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448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smtClean="0"/>
              <a:t>Sql Server Profiler</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67532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Grp="1" noChangeArrowheads="1"/>
          </p:cNvSpPr>
          <p:nvPr>
            <p:ph type="body" idx="1"/>
          </p:nvPr>
        </p:nvSpPr>
        <p:spPr>
          <a:xfrm>
            <a:off x="422031" y="2819400"/>
            <a:ext cx="8229600" cy="1809726"/>
          </a:xfrm>
          <a:noFill/>
        </p:spPr>
        <p:txBody>
          <a:bodyPr/>
          <a:lstStyle/>
          <a:p>
            <a:r>
              <a:rPr lang="tr-TR" sz="2400" i="1" dirty="0" smtClean="0"/>
              <a:t>Database motorundan işlenen tüm sorgulara ait kaynak kullanımı ve performans ölçümlemesi yapılabilir.</a:t>
            </a:r>
            <a:endParaRPr lang="tr-TR" sz="2400" i="1" dirty="0" smtClean="0"/>
          </a:p>
          <a:p>
            <a:endParaRPr lang="tr-TR" sz="2400" i="1" dirty="0"/>
          </a:p>
          <a:p>
            <a:r>
              <a:rPr lang="tr-TR" sz="2400" i="1" dirty="0" smtClean="0"/>
              <a:t>Sorguların kullanım şekilleri, çalıştırılma süreleri, kim tarafından yapıldığı gibi bilgiler anlık olarak alınabilir</a:t>
            </a:r>
            <a:endParaRPr lang="tr-TR" sz="2400" i="1" dirty="0" smtClean="0"/>
          </a:p>
        </p:txBody>
      </p:sp>
    </p:spTree>
    <p:extLst>
      <p:ext uri="{BB962C8B-B14F-4D97-AF65-F5344CB8AC3E}">
        <p14:creationId xmlns:p14="http://schemas.microsoft.com/office/powerpoint/2010/main" val="168865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smtClean="0"/>
              <a:t>Sql Server Profiler</a:t>
            </a:r>
            <a:endParaRPr lang="tr-T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6462713"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62200"/>
            <a:ext cx="8213302" cy="351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044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smtClean="0"/>
              <a:t>Sql Server Profiler</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541834"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079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tr-TR" dirty="0" smtClean="0"/>
              <a:t>Ajanda</a:t>
            </a:r>
            <a:endParaRPr lang="en-US" dirty="0" smtClean="0"/>
          </a:p>
        </p:txBody>
      </p:sp>
      <p:sp>
        <p:nvSpPr>
          <p:cNvPr id="6147" name="Rectangle 3"/>
          <p:cNvSpPr>
            <a:spLocks noGrp="1" noChangeArrowheads="1"/>
          </p:cNvSpPr>
          <p:nvPr>
            <p:ph type="body" idx="1"/>
          </p:nvPr>
        </p:nvSpPr>
        <p:spPr>
          <a:xfrm>
            <a:off x="1051560" y="1463040"/>
            <a:ext cx="7031736" cy="2068259"/>
          </a:xfrm>
          <a:noFill/>
        </p:spPr>
        <p:txBody>
          <a:bodyPr/>
          <a:lstStyle/>
          <a:p>
            <a:r>
              <a:rPr lang="tr-TR" dirty="0" smtClean="0"/>
              <a:t>Index Mimarisi</a:t>
            </a:r>
          </a:p>
          <a:p>
            <a:r>
              <a:rPr lang="tr-TR" dirty="0" smtClean="0"/>
              <a:t>İstatistiksel Değerler</a:t>
            </a:r>
            <a:endParaRPr lang="en-US" dirty="0" smtClean="0"/>
          </a:p>
          <a:p>
            <a:r>
              <a:rPr lang="tr-TR" dirty="0" smtClean="0"/>
              <a:t>Sorgu Düzenleme Teknikleri</a:t>
            </a:r>
            <a:endParaRPr lang="en-US" dirty="0" smtClean="0"/>
          </a:p>
          <a:p>
            <a:r>
              <a:rPr lang="tr-TR" dirty="0" smtClean="0"/>
              <a:t>Araçlar</a:t>
            </a:r>
            <a:endParaRPr lang="en-US" dirty="0" smtClean="0"/>
          </a:p>
        </p:txBody>
      </p:sp>
      <p:sp>
        <p:nvSpPr>
          <p:cNvPr id="5" name="Slide Number Placeholder 4"/>
          <p:cNvSpPr>
            <a:spLocks noGrp="1"/>
          </p:cNvSpPr>
          <p:nvPr>
            <p:ph type="sldNum" sz="quarter" idx="11"/>
          </p:nvPr>
        </p:nvSpPr>
        <p:spPr/>
        <p:txBody>
          <a:bodyPr/>
          <a:lstStyle/>
          <a:p>
            <a:fld id="{3AE4EAD6-050F-4F9D-87FD-1299C678CE29}"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smtClean="0"/>
              <a:t>Database Tuning Advisor</a:t>
            </a:r>
            <a:endParaRPr lang="tr-TR"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7162800" cy="4483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348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Sorularınız......</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Teşekkürler......</a:t>
            </a:r>
            <a:endParaRPr lang="en-US" dirty="0"/>
          </a:p>
        </p:txBody>
      </p:sp>
      <p:sp>
        <p:nvSpPr>
          <p:cNvPr id="5" name="Subtitle 4"/>
          <p:cNvSpPr>
            <a:spLocks noGrp="1"/>
          </p:cNvSpPr>
          <p:nvPr>
            <p:ph type="subTitle" idx="1"/>
          </p:nvPr>
        </p:nvSpPr>
        <p:spPr/>
        <p:txBody>
          <a:bodyPr/>
          <a:lstStyle/>
          <a:p>
            <a:r>
              <a:rPr lang="tr-TR" dirty="0" smtClean="0"/>
              <a:t>Suat Üstkan</a:t>
            </a:r>
            <a:endParaRPr lang="en-US" dirty="0"/>
          </a:p>
        </p:txBody>
      </p:sp>
    </p:spTree>
    <p:extLst>
      <p:ext uri="{BB962C8B-B14F-4D97-AF65-F5344CB8AC3E}">
        <p14:creationId xmlns:p14="http://schemas.microsoft.com/office/powerpoint/2010/main" val="392843432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28800" y="1905000"/>
            <a:ext cx="5486400"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solidFill>
                  <a:schemeClr val="bg1"/>
                </a:solidFill>
                <a:effectLst/>
                <a:latin typeface="Segoe" pitchFamily="34" charset="0"/>
                <a:ea typeface="+mn-ea"/>
                <a:cs typeface="Arial" charset="0"/>
              </a:defRPr>
            </a:lvl1pPr>
          </a:lstStyle>
          <a:p>
            <a:r>
              <a:rPr lang="tr-TR" sz="5400" dirty="0" smtClean="0">
                <a:solidFill>
                  <a:srgbClr val="D70023"/>
                </a:solidFill>
                <a:effectLst>
                  <a:outerShdw blurRad="38100" dist="38100" dir="2700000" algn="tl">
                    <a:srgbClr val="000000">
                      <a:alpha val="43137"/>
                    </a:srgbClr>
                  </a:outerShdw>
                </a:effectLst>
              </a:rPr>
              <a:t>Index Mimarisi</a:t>
            </a:r>
            <a:endParaRPr lang="tr-TR" sz="5400" dirty="0">
              <a:solidFill>
                <a:srgbClr val="D7002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0348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smtClean="0"/>
              <a:t>Clustered Index</a:t>
            </a:r>
            <a:endParaRPr lang="tr-TR" dirty="0"/>
          </a:p>
        </p:txBody>
      </p:sp>
      <p:sp>
        <p:nvSpPr>
          <p:cNvPr id="4" name="Rectangle 3"/>
          <p:cNvSpPr>
            <a:spLocks noGrp="1" noChangeArrowheads="1"/>
          </p:cNvSpPr>
          <p:nvPr>
            <p:ph type="body" idx="1"/>
          </p:nvPr>
        </p:nvSpPr>
        <p:spPr>
          <a:xfrm>
            <a:off x="304800" y="1295400"/>
            <a:ext cx="7543800" cy="2068259"/>
          </a:xfrm>
          <a:noFill/>
        </p:spPr>
        <p:txBody>
          <a:bodyPr/>
          <a:lstStyle/>
          <a:p>
            <a:r>
              <a:rPr lang="tr-TR" dirty="0" smtClean="0"/>
              <a:t>Fiziksel sıralama kullanır.</a:t>
            </a:r>
          </a:p>
          <a:p>
            <a:r>
              <a:rPr lang="tr-TR" dirty="0" smtClean="0"/>
              <a:t>Primary Key alanlar otomatik CI tir.</a:t>
            </a:r>
            <a:endParaRPr lang="en-US" dirty="0" smtClean="0"/>
          </a:p>
          <a:p>
            <a:r>
              <a:rPr lang="tr-TR" dirty="0" smtClean="0"/>
              <a:t>İstisnasız tek kırılım ile erişim sağlar.</a:t>
            </a:r>
          </a:p>
          <a:p>
            <a:r>
              <a:rPr lang="tr-TR" dirty="0" smtClean="0"/>
              <a:t>Bir tabloda bir tane bulunur.</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smtClean="0"/>
              <a:t>Non-Clustered Index</a:t>
            </a:r>
            <a:endParaRPr lang="tr-TR" dirty="0"/>
          </a:p>
        </p:txBody>
      </p:sp>
      <p:sp>
        <p:nvSpPr>
          <p:cNvPr id="4" name="Rectangle 3"/>
          <p:cNvSpPr>
            <a:spLocks noGrp="1" noChangeArrowheads="1"/>
          </p:cNvSpPr>
          <p:nvPr>
            <p:ph type="body" idx="1"/>
          </p:nvPr>
        </p:nvSpPr>
        <p:spPr>
          <a:xfrm>
            <a:off x="304800" y="1295400"/>
            <a:ext cx="7772400" cy="1526572"/>
          </a:xfrm>
          <a:noFill/>
        </p:spPr>
        <p:txBody>
          <a:bodyPr/>
          <a:lstStyle/>
          <a:p>
            <a:r>
              <a:rPr lang="tr-TR" dirty="0" smtClean="0"/>
              <a:t>Mantıksal sıralama kullanır.</a:t>
            </a:r>
          </a:p>
          <a:p>
            <a:r>
              <a:rPr lang="tr-TR" dirty="0" smtClean="0"/>
              <a:t>Ayırt edici özelliklerine göre sıralanabilir</a:t>
            </a:r>
            <a:endParaRPr lang="en-US" dirty="0" smtClean="0"/>
          </a:p>
          <a:p>
            <a:r>
              <a:rPr lang="tr-TR" dirty="0" smtClean="0"/>
              <a:t>Bir tabloda birden fazla olabilir.</a:t>
            </a:r>
          </a:p>
        </p:txBody>
      </p:sp>
    </p:spTree>
    <p:extLst>
      <p:ext uri="{BB962C8B-B14F-4D97-AF65-F5344CB8AC3E}">
        <p14:creationId xmlns:p14="http://schemas.microsoft.com/office/powerpoint/2010/main" val="3163542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smtClean="0"/>
              <a:t>Unıque Index</a:t>
            </a:r>
            <a:endParaRPr lang="tr-TR" dirty="0"/>
          </a:p>
        </p:txBody>
      </p:sp>
      <p:sp>
        <p:nvSpPr>
          <p:cNvPr id="4" name="Rectangle 3"/>
          <p:cNvSpPr>
            <a:spLocks noGrp="1" noChangeArrowheads="1"/>
          </p:cNvSpPr>
          <p:nvPr>
            <p:ph type="body" idx="1"/>
          </p:nvPr>
        </p:nvSpPr>
        <p:spPr>
          <a:xfrm>
            <a:off x="304800" y="1295400"/>
            <a:ext cx="7772400" cy="1969770"/>
          </a:xfrm>
          <a:noFill/>
        </p:spPr>
        <p:txBody>
          <a:bodyPr/>
          <a:lstStyle/>
          <a:p>
            <a:r>
              <a:rPr lang="tr-TR" dirty="0" smtClean="0"/>
              <a:t>Benzersiz verilerin gruplanmasını sağlar</a:t>
            </a:r>
          </a:p>
          <a:p>
            <a:r>
              <a:rPr lang="tr-TR" dirty="0" smtClean="0"/>
              <a:t>Aynı değerde verilerin girilmemesini sağlar.</a:t>
            </a:r>
          </a:p>
          <a:p>
            <a:r>
              <a:rPr lang="tr-TR" dirty="0" smtClean="0"/>
              <a:t>Veri bütünlüğü sağlar.</a:t>
            </a:r>
          </a:p>
        </p:txBody>
      </p:sp>
    </p:spTree>
    <p:extLst>
      <p:ext uri="{BB962C8B-B14F-4D97-AF65-F5344CB8AC3E}">
        <p14:creationId xmlns:p14="http://schemas.microsoft.com/office/powerpoint/2010/main" val="3163542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1690503"/>
            <a:ext cx="6172200"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solidFill>
                  <a:schemeClr val="bg1"/>
                </a:solidFill>
                <a:effectLst/>
                <a:latin typeface="Segoe" pitchFamily="34" charset="0"/>
                <a:ea typeface="+mn-ea"/>
                <a:cs typeface="Arial" charset="0"/>
              </a:defRPr>
            </a:lvl1pPr>
          </a:lstStyle>
          <a:p>
            <a:r>
              <a:rPr lang="tr-TR" sz="5400" dirty="0" smtClean="0">
                <a:solidFill>
                  <a:srgbClr val="D70023"/>
                </a:solidFill>
                <a:effectLst>
                  <a:outerShdw blurRad="38100" dist="38100" dir="2700000" algn="tl">
                    <a:srgbClr val="000000">
                      <a:alpha val="43137"/>
                    </a:srgbClr>
                  </a:outerShdw>
                </a:effectLst>
              </a:rPr>
              <a:t>İstatistiksel Değerler</a:t>
            </a:r>
            <a:endParaRPr lang="tr-TR" sz="5400" dirty="0">
              <a:solidFill>
                <a:srgbClr val="D7002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4872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smtClean="0"/>
              <a:t>Statistics - IO</a:t>
            </a:r>
            <a:endParaRPr lang="tr-TR" dirty="0"/>
          </a:p>
        </p:txBody>
      </p:sp>
      <p:sp>
        <p:nvSpPr>
          <p:cNvPr id="4" name="Rectangle 3"/>
          <p:cNvSpPr>
            <a:spLocks noGrp="1" noChangeArrowheads="1"/>
          </p:cNvSpPr>
          <p:nvPr>
            <p:ph type="body" idx="1"/>
          </p:nvPr>
        </p:nvSpPr>
        <p:spPr>
          <a:xfrm>
            <a:off x="304800" y="1103662"/>
            <a:ext cx="7467600" cy="4825937"/>
          </a:xfrm>
          <a:noFill/>
        </p:spPr>
        <p:txBody>
          <a:bodyPr/>
          <a:lstStyle/>
          <a:p>
            <a:r>
              <a:rPr lang="tr-TR" dirty="0" smtClean="0"/>
              <a:t>SET STATISTICS </a:t>
            </a:r>
            <a:r>
              <a:rPr lang="tr-TR" sz="4000" spc="-150" dirty="0">
                <a:ln w="3175">
                  <a:noFill/>
                </a:ln>
                <a:solidFill>
                  <a:srgbClr val="D70023"/>
                </a:solidFill>
                <a:effectLst>
                  <a:outerShdw blurRad="38100" dist="38100" dir="2700000" algn="tl">
                    <a:srgbClr val="000000">
                      <a:alpha val="43137"/>
                    </a:srgbClr>
                  </a:outerShdw>
                </a:effectLst>
                <a:latin typeface="Segoe" pitchFamily="34" charset="0"/>
                <a:cs typeface="Arial" charset="0"/>
              </a:rPr>
              <a:t>IO</a:t>
            </a:r>
            <a:r>
              <a:rPr lang="tr-TR" dirty="0" smtClean="0"/>
              <a:t> ON</a:t>
            </a:r>
          </a:p>
          <a:p>
            <a:r>
              <a:rPr lang="tr-TR" i="1" dirty="0" smtClean="0"/>
              <a:t>Sorgu cümlesi</a:t>
            </a:r>
          </a:p>
          <a:p>
            <a:r>
              <a:rPr lang="tr-TR" dirty="0" smtClean="0"/>
              <a:t>SET STATISTICS </a:t>
            </a:r>
            <a:r>
              <a:rPr lang="tr-TR" sz="4000" spc="-150" dirty="0">
                <a:ln w="3175">
                  <a:noFill/>
                </a:ln>
                <a:solidFill>
                  <a:srgbClr val="D70023"/>
                </a:solidFill>
                <a:effectLst>
                  <a:outerShdw blurRad="38100" dist="38100" dir="2700000" algn="tl">
                    <a:srgbClr val="000000">
                      <a:alpha val="43137"/>
                    </a:srgbClr>
                  </a:outerShdw>
                </a:effectLst>
                <a:latin typeface="Segoe" pitchFamily="34" charset="0"/>
                <a:cs typeface="Arial" charset="0"/>
              </a:rPr>
              <a:t>IO</a:t>
            </a:r>
            <a:r>
              <a:rPr lang="tr-TR" dirty="0" smtClean="0"/>
              <a:t> OFF</a:t>
            </a:r>
          </a:p>
          <a:p>
            <a:endParaRPr lang="tr-TR" dirty="0" smtClean="0"/>
          </a:p>
          <a:p>
            <a:r>
              <a:rPr lang="tr-TR" dirty="0" smtClean="0"/>
              <a:t>Disk istatistiklerini verir.</a:t>
            </a:r>
            <a:endParaRPr lang="tr-TR" dirty="0"/>
          </a:p>
          <a:p>
            <a:endParaRPr lang="tr-TR" dirty="0" smtClean="0"/>
          </a:p>
          <a:p>
            <a:r>
              <a:rPr lang="tr-TR" dirty="0" smtClean="0"/>
              <a:t>Scan Count,  Logical Read, </a:t>
            </a:r>
            <a:br>
              <a:rPr lang="tr-TR" dirty="0" smtClean="0"/>
            </a:br>
            <a:r>
              <a:rPr lang="tr-TR" dirty="0" smtClean="0"/>
              <a:t>Physical Read  verileri elde edilebilir.</a:t>
            </a:r>
          </a:p>
        </p:txBody>
      </p:sp>
    </p:spTree>
    <p:extLst>
      <p:ext uri="{BB962C8B-B14F-4D97-AF65-F5344CB8AC3E}">
        <p14:creationId xmlns:p14="http://schemas.microsoft.com/office/powerpoint/2010/main" val="3929677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smtClean="0"/>
              <a:t>Statistics - TIME</a:t>
            </a:r>
            <a:endParaRPr lang="tr-TR" dirty="0"/>
          </a:p>
        </p:txBody>
      </p:sp>
      <p:sp>
        <p:nvSpPr>
          <p:cNvPr id="4" name="Rectangle 3"/>
          <p:cNvSpPr>
            <a:spLocks noGrp="1" noChangeArrowheads="1"/>
          </p:cNvSpPr>
          <p:nvPr>
            <p:ph type="body" idx="1"/>
          </p:nvPr>
        </p:nvSpPr>
        <p:spPr>
          <a:xfrm>
            <a:off x="304800" y="1103662"/>
            <a:ext cx="6400800" cy="3742563"/>
          </a:xfrm>
          <a:noFill/>
        </p:spPr>
        <p:txBody>
          <a:bodyPr/>
          <a:lstStyle/>
          <a:p>
            <a:r>
              <a:rPr lang="tr-TR" dirty="0" smtClean="0"/>
              <a:t>SET STATISTICS </a:t>
            </a:r>
            <a:r>
              <a:rPr lang="tr-TR" sz="4000" spc="-150" dirty="0">
                <a:ln w="3175">
                  <a:noFill/>
                </a:ln>
                <a:solidFill>
                  <a:srgbClr val="D70023"/>
                </a:solidFill>
                <a:effectLst>
                  <a:outerShdw blurRad="38100" dist="38100" dir="2700000" algn="tl">
                    <a:srgbClr val="000000">
                      <a:alpha val="43137"/>
                    </a:srgbClr>
                  </a:outerShdw>
                </a:effectLst>
                <a:latin typeface="Segoe" pitchFamily="34" charset="0"/>
                <a:cs typeface="Arial" charset="0"/>
              </a:rPr>
              <a:t>TIME</a:t>
            </a:r>
            <a:r>
              <a:rPr lang="tr-TR" dirty="0" smtClean="0"/>
              <a:t> ON</a:t>
            </a:r>
          </a:p>
          <a:p>
            <a:r>
              <a:rPr lang="tr-TR" i="1" dirty="0" smtClean="0"/>
              <a:t>Sorgu cümlesi</a:t>
            </a:r>
          </a:p>
          <a:p>
            <a:r>
              <a:rPr lang="tr-TR" dirty="0" smtClean="0"/>
              <a:t>SET STATISTICS </a:t>
            </a:r>
            <a:r>
              <a:rPr lang="tr-TR" sz="4000" spc="-150" dirty="0">
                <a:ln w="3175">
                  <a:noFill/>
                </a:ln>
                <a:solidFill>
                  <a:srgbClr val="D70023"/>
                </a:solidFill>
                <a:effectLst>
                  <a:outerShdw blurRad="38100" dist="38100" dir="2700000" algn="tl">
                    <a:srgbClr val="000000">
                      <a:alpha val="43137"/>
                    </a:srgbClr>
                  </a:outerShdw>
                </a:effectLst>
                <a:latin typeface="Segoe" pitchFamily="34" charset="0"/>
                <a:cs typeface="Arial" charset="0"/>
              </a:rPr>
              <a:t>TIME</a:t>
            </a:r>
            <a:r>
              <a:rPr lang="tr-TR" dirty="0" smtClean="0"/>
              <a:t> OFF</a:t>
            </a:r>
          </a:p>
          <a:p>
            <a:endParaRPr lang="tr-TR" dirty="0"/>
          </a:p>
          <a:p>
            <a:r>
              <a:rPr lang="tr-TR" dirty="0" smtClean="0"/>
              <a:t>Cpu Time, Elapsed Time</a:t>
            </a:r>
            <a:br>
              <a:rPr lang="tr-TR" dirty="0" smtClean="0"/>
            </a:br>
            <a:r>
              <a:rPr lang="tr-TR" dirty="0" smtClean="0"/>
              <a:t/>
            </a:r>
            <a:br>
              <a:rPr lang="tr-TR" dirty="0" smtClean="0"/>
            </a:br>
            <a:r>
              <a:rPr lang="tr-TR" dirty="0" smtClean="0"/>
              <a:t>verileri elde edilebilir.</a:t>
            </a:r>
          </a:p>
        </p:txBody>
      </p:sp>
    </p:spTree>
    <p:extLst>
      <p:ext uri="{BB962C8B-B14F-4D97-AF65-F5344CB8AC3E}">
        <p14:creationId xmlns:p14="http://schemas.microsoft.com/office/powerpoint/2010/main" val="205078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SqlDpeDarkRed">
  <a:themeElements>
    <a:clrScheme name="7-00270 Server ID 2">
      <a:dk1>
        <a:srgbClr val="000000"/>
      </a:dk1>
      <a:lt1>
        <a:srgbClr val="FFFFFF"/>
      </a:lt1>
      <a:dk2>
        <a:srgbClr val="050595"/>
      </a:dk2>
      <a:lt2>
        <a:srgbClr val="FFFF99"/>
      </a:lt2>
      <a:accent1>
        <a:srgbClr val="FFA514"/>
      </a:accent1>
      <a:accent2>
        <a:srgbClr val="5082B9"/>
      </a:accent2>
      <a:accent3>
        <a:srgbClr val="64BE46"/>
      </a:accent3>
      <a:accent4>
        <a:srgbClr val="D70023"/>
      </a:accent4>
      <a:accent5>
        <a:srgbClr val="F3E207"/>
      </a:accent5>
      <a:accent6>
        <a:srgbClr val="691987"/>
      </a:accent6>
      <a:hlink>
        <a:srgbClr val="D70023"/>
      </a:hlink>
      <a:folHlink>
        <a:srgbClr val="7DDDFF"/>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indent="-396875">
          <a:lnSpc>
            <a:spcPct val="90000"/>
          </a:lnSpc>
          <a:spcBef>
            <a:spcPct val="20000"/>
          </a:spcBef>
          <a:buClr>
            <a:srgbClr val="777777"/>
          </a:buClr>
          <a:defRPr sz="2400" dirty="0" err="1" smtClean="0">
            <a:solidFill>
              <a:schemeClr val="bg1">
                <a:lumMod val="75000"/>
              </a:schemeClr>
            </a:solidFill>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SqlDpeDarkRed</Template>
  <TotalTime>672</TotalTime>
  <Words>295</Words>
  <Application>Microsoft Office PowerPoint</Application>
  <PresentationFormat>On-screen Show (4:3)</PresentationFormat>
  <Paragraphs>78</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SqlDpeDarkRed</vt:lpstr>
      <vt:lpstr>White with Courier font for code slides</vt:lpstr>
      <vt:lpstr>Performance Tuning</vt:lpstr>
      <vt:lpstr>Ajanda</vt:lpstr>
      <vt:lpstr>PowerPoint Presentation</vt:lpstr>
      <vt:lpstr>Clustered Index</vt:lpstr>
      <vt:lpstr>Non-Clustered Index</vt:lpstr>
      <vt:lpstr>Unıque Index</vt:lpstr>
      <vt:lpstr>PowerPoint Presentation</vt:lpstr>
      <vt:lpstr>Statistics - IO</vt:lpstr>
      <vt:lpstr>Statistics - TIME</vt:lpstr>
      <vt:lpstr>Statistics - PROFILE</vt:lpstr>
      <vt:lpstr>PowerPoint Presentation</vt:lpstr>
      <vt:lpstr>Deyimlerin Kullanımı</vt:lpstr>
      <vt:lpstr>Fonksiyonların Kullanımı</vt:lpstr>
      <vt:lpstr>Değişken Kullanımı</vt:lpstr>
      <vt:lpstr>PowerPoint Presentation</vt:lpstr>
      <vt:lpstr>Execution Plan</vt:lpstr>
      <vt:lpstr>Sql Server Profiler</vt:lpstr>
      <vt:lpstr>Sql Server Profiler</vt:lpstr>
      <vt:lpstr>Sql Server Profiler</vt:lpstr>
      <vt:lpstr>Database Tuning Advisor</vt:lpstr>
      <vt:lpstr>Sorularınız......</vt:lpstr>
      <vt:lpstr>Teşekkürler......</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Server Reporting Services (SSRS)</dc:title>
  <dc:subject>&lt;Event Name Here&gt;</dc:subject>
  <dc:creator>Microsoft Developer and Platform Evangelism</dc:creator>
  <dc:description>This presentation provides an overview of the new features and enhancements in Microsoft SQL Server 2008 Reporting Services (SSRS) covering different areas such as report authoring and processing, report server architecture and report programmability, among others.
by Microsoft Developer and Platform Evangelism</dc:description>
  <cp:lastModifiedBy>Suat Ustkan</cp:lastModifiedBy>
  <cp:revision>38</cp:revision>
  <dcterms:created xsi:type="dcterms:W3CDTF">2008-08-20T23:27:08Z</dcterms:created>
  <dcterms:modified xsi:type="dcterms:W3CDTF">2011-12-16T07:28:25Z</dcterms:modified>
  <cp:version>1.0.0</cp:version>
</cp:coreProperties>
</file>